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67" r:id="rId2"/>
    <p:sldId id="274" r:id="rId3"/>
    <p:sldId id="335" r:id="rId4"/>
    <p:sldId id="362" r:id="rId5"/>
    <p:sldId id="377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60" r:id="rId21"/>
    <p:sldId id="361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6" r:id="rId49"/>
    <p:sldId id="337" r:id="rId50"/>
    <p:sldId id="338" r:id="rId51"/>
    <p:sldId id="339" r:id="rId52"/>
    <p:sldId id="346" r:id="rId53"/>
    <p:sldId id="347" r:id="rId54"/>
    <p:sldId id="340" r:id="rId55"/>
    <p:sldId id="341" r:id="rId56"/>
    <p:sldId id="342" r:id="rId57"/>
    <p:sldId id="343" r:id="rId58"/>
    <p:sldId id="344" r:id="rId59"/>
    <p:sldId id="345" r:id="rId60"/>
    <p:sldId id="348" r:id="rId61"/>
    <p:sldId id="349" r:id="rId62"/>
    <p:sldId id="350" r:id="rId63"/>
    <p:sldId id="351" r:id="rId64"/>
    <p:sldId id="352" r:id="rId65"/>
    <p:sldId id="353" r:id="rId66"/>
    <p:sldId id="354" r:id="rId67"/>
    <p:sldId id="355" r:id="rId68"/>
    <p:sldId id="356" r:id="rId69"/>
    <p:sldId id="357" r:id="rId70"/>
    <p:sldId id="358" r:id="rId71"/>
    <p:sldId id="359" r:id="rId72"/>
    <p:sldId id="316" r:id="rId73"/>
    <p:sldId id="272" r:id="rId74"/>
    <p:sldId id="291" r:id="rId75"/>
    <p:sldId id="268" r:id="rId7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000000"/>
    <a:srgbClr val="B8BBBF"/>
    <a:srgbClr val="8BBABE"/>
    <a:srgbClr val="E62D33"/>
    <a:srgbClr val="394E7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114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7027DAC-AEB5-4D7D-A0C0-09FA2CAAC5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146586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99371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C1DD025-AE76-4B40-BAE6-9B7E0B15F2E3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E56BD5B-98C4-49D6-B0FC-E2CA6A8BA6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70208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EE2E3195-20F9-49EA-BDF9-8275B5177DE7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26B24B9-DF0F-49E2-89B1-3B0C4A98CB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12328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59614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9056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11622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88063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C8CE9F18-779C-432B-92B4-CBE1199D1B26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E9D88D6C-45F6-4CE9-8529-70AC778B1E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16893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4E7747A-7DFC-4D5D-AD55-CEFD5FFB5269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E2D7914B-392F-4C98-ADC2-56E5923839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49891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B7BD64E6-C2F2-4B13-9FFB-D5C0DFFFE6E1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AF91C92-BE7D-42D4-B65E-EF5844DEBD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0947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09E7361-C384-4E1E-A7B0-746EC856440F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439550B1-D391-475E-9C2B-1F921DCAE9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17344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 3" panose="05040102010807070707" pitchFamily="18" charset="2"/>
        <a:buChar char="w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Examples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Object Orientated Analysis and Design</a:t>
            </a:r>
          </a:p>
        </p:txBody>
      </p:sp>
      <p:sp>
        <p:nvSpPr>
          <p:cNvPr id="9220" name="TextBox 1"/>
          <p:cNvSpPr txBox="1">
            <a:spLocks noChangeArrowheads="1"/>
          </p:cNvSpPr>
          <p:nvPr/>
        </p:nvSpPr>
        <p:spPr bwMode="auto">
          <a:xfrm>
            <a:off x="3186113" y="4795838"/>
            <a:ext cx="2771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 3" panose="05040102010807070707" pitchFamily="18" charset="2"/>
              <a:buChar char="w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bg2"/>
                </a:solidFill>
                <a:latin typeface="Times New Roman" panose="02020603050405020304" pitchFamily="18" charset="0"/>
              </a:rPr>
              <a:t>Benjamin Kenwright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Basic 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153400" cy="51816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Step 1</a:t>
            </a:r>
          </a:p>
          <a:p>
            <a:pPr>
              <a:buNone/>
            </a:pPr>
            <a:r>
              <a:rPr lang="en-US" dirty="0" smtClean="0"/>
              <a:t>• Get the student registration number and his date of birth.</a:t>
            </a:r>
          </a:p>
          <a:p>
            <a:pPr>
              <a:buNone/>
            </a:pPr>
            <a:r>
              <a:rPr lang="en-US" dirty="0" smtClean="0"/>
              <a:t>• The registration number should be verified with the existing database of valid registration numbers.</a:t>
            </a:r>
          </a:p>
          <a:p>
            <a:pPr>
              <a:buNone/>
            </a:pPr>
            <a:r>
              <a:rPr lang="en-US" dirty="0" smtClean="0"/>
              <a:t>Step 2</a:t>
            </a:r>
          </a:p>
          <a:p>
            <a:pPr>
              <a:buNone/>
            </a:pPr>
            <a:r>
              <a:rPr lang="en-US" dirty="0" smtClean="0"/>
              <a:t>• Get the cutoff.</a:t>
            </a:r>
          </a:p>
          <a:p>
            <a:pPr>
              <a:buNone/>
            </a:pPr>
            <a:r>
              <a:rPr lang="en-US" dirty="0" smtClean="0"/>
              <a:t>• Compare the cutoffs and record the cutoff along with the student’s registration time.</a:t>
            </a:r>
          </a:p>
          <a:p>
            <a:pPr>
              <a:buNone/>
            </a:pPr>
            <a:r>
              <a:rPr lang="en-US" dirty="0" smtClean="0"/>
              <a:t>Step 3</a:t>
            </a:r>
          </a:p>
          <a:p>
            <a:pPr>
              <a:buNone/>
            </a:pPr>
            <a:r>
              <a:rPr lang="en-US" dirty="0" smtClean="0"/>
              <a:t>• Display the colleges, whose required cutoff is less than or equal to the student’s total cutoff mark.</a:t>
            </a:r>
          </a:p>
          <a:p>
            <a:pPr>
              <a:buNone/>
            </a:pPr>
            <a:r>
              <a:rPr lang="en-US" dirty="0" smtClean="0"/>
              <a:t>• The student must choose his preferred college.</a:t>
            </a:r>
          </a:p>
          <a:p>
            <a:pPr>
              <a:buNone/>
            </a:pPr>
            <a:r>
              <a:rPr lang="en-US" dirty="0" smtClean="0"/>
              <a:t>• Display the available courses in the selected college.</a:t>
            </a:r>
          </a:p>
          <a:p>
            <a:pPr>
              <a:buNone/>
            </a:pPr>
            <a:r>
              <a:rPr lang="en-US" dirty="0" smtClean="0"/>
              <a:t>• The student must now choose his preferred course.</a:t>
            </a:r>
          </a:p>
          <a:p>
            <a:pPr>
              <a:buNone/>
            </a:pPr>
            <a:r>
              <a:rPr lang="en-US" dirty="0" smtClean="0"/>
              <a:t>Step 4</a:t>
            </a:r>
          </a:p>
          <a:p>
            <a:pPr>
              <a:buNone/>
            </a:pPr>
            <a:r>
              <a:rPr lang="en-US" dirty="0" smtClean="0"/>
              <a:t>• The student must finally be informed that he has been registered successfully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2743200"/>
            <a:ext cx="5105400" cy="1143000"/>
          </a:xfrm>
        </p:spPr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"/>
            <a:ext cx="280035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76400"/>
            <a:ext cx="53149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38200"/>
            <a:ext cx="577215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209800"/>
            <a:ext cx="4267200" cy="1143000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752600"/>
            <a:ext cx="55530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895600"/>
            <a:ext cx="57245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6975" y="2886075"/>
            <a:ext cx="42100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209800"/>
            <a:ext cx="471487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2743200"/>
            <a:ext cx="5029200" cy="1143000"/>
          </a:xfrm>
        </p:spPr>
        <p:txBody>
          <a:bodyPr/>
          <a:lstStyle/>
          <a:p>
            <a:r>
              <a:rPr lang="en-US" dirty="0" smtClean="0"/>
              <a:t>State Chart Diagram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04800"/>
            <a:ext cx="2038350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Design/Verification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Testing/verification</a:t>
            </a:r>
          </a:p>
          <a:p>
            <a:r>
              <a:rPr lang="en-US" dirty="0" smtClean="0"/>
              <a:t>Compare against original design</a:t>
            </a:r>
          </a:p>
          <a:p>
            <a:r>
              <a:rPr lang="en-US" dirty="0" smtClean="0"/>
              <a:t>User feedback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924800" cy="457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Revision Questions</a:t>
            </a:r>
          </a:p>
          <a:p>
            <a:pPr eaLnBrk="1" hangingPunct="1"/>
            <a:r>
              <a:rPr lang="en-US" altLang="en-US" dirty="0" smtClean="0"/>
              <a:t>Group Project</a:t>
            </a:r>
          </a:p>
          <a:p>
            <a:pPr lvl="1" eaLnBrk="1" hangingPunct="1"/>
            <a:r>
              <a:rPr lang="en-US" altLang="en-US" dirty="0" smtClean="0"/>
              <a:t>Review Deliverables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Example System Problem</a:t>
            </a:r>
          </a:p>
          <a:p>
            <a:pPr lvl="1" eaLnBrk="1" hangingPunct="1"/>
            <a:r>
              <a:rPr lang="en-US" altLang="en-US" dirty="0" smtClean="0"/>
              <a:t>Case </a:t>
            </a:r>
            <a:r>
              <a:rPr lang="en-US" altLang="en-US" smtClean="0"/>
              <a:t>Studey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dirty="0" smtClean="0"/>
              <a:t>Which of the following mechanisms is/are provided by Object Oriented Language to implement Object Oriented Model?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r>
              <a:rPr lang="en-GB" dirty="0" smtClean="0"/>
              <a:t>A. Encapsulation</a:t>
            </a:r>
          </a:p>
          <a:p>
            <a:pPr>
              <a:defRPr/>
            </a:pPr>
            <a:r>
              <a:rPr lang="en-GB" dirty="0" smtClean="0"/>
              <a:t>B. Inheritance</a:t>
            </a:r>
          </a:p>
          <a:p>
            <a:pPr>
              <a:defRPr/>
            </a:pPr>
            <a:r>
              <a:rPr lang="en-GB" dirty="0" smtClean="0"/>
              <a:t>C. Polymorphism</a:t>
            </a:r>
          </a:p>
          <a:p>
            <a:pPr>
              <a:defRPr/>
            </a:pPr>
            <a:r>
              <a:rPr lang="en-GB" dirty="0" smtClean="0"/>
              <a:t>D. All of the mentioned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D. All of the mentioned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49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dirty="0" smtClean="0"/>
              <a:t>Which of these is the </a:t>
            </a:r>
            <a:r>
              <a:rPr lang="en-GB" i="1" dirty="0" smtClean="0"/>
              <a:t>functionality</a:t>
            </a:r>
            <a:r>
              <a:rPr lang="en-GB" dirty="0" smtClean="0"/>
              <a:t> of ‘Encapsulation’?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>
              <a:defRPr/>
            </a:pPr>
            <a:r>
              <a:rPr lang="en-GB" dirty="0" smtClean="0"/>
              <a:t>A. Binds together code and data</a:t>
            </a:r>
          </a:p>
          <a:p>
            <a:pPr>
              <a:defRPr/>
            </a:pPr>
            <a:r>
              <a:rPr lang="en-GB" dirty="0" smtClean="0"/>
              <a:t>B. Using single interface for general class of actions</a:t>
            </a:r>
          </a:p>
          <a:p>
            <a:pPr>
              <a:defRPr/>
            </a:pPr>
            <a:r>
              <a:rPr lang="en-GB" dirty="0" smtClean="0"/>
              <a:t>C. Reduce Complexity</a:t>
            </a:r>
          </a:p>
          <a:p>
            <a:pPr>
              <a:defRPr/>
            </a:pPr>
            <a:r>
              <a:rPr lang="en-GB" dirty="0" smtClean="0"/>
              <a:t>D. All of the mentioned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A. Binds together code and data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>
              <a:defRPr/>
            </a:pPr>
            <a:r>
              <a:rPr lang="en-GB" dirty="0" smtClean="0"/>
              <a:t>`Encapsulation' acts as protective wrapper that prevents code and data from being accessed by other code defined outside the wrapper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/>
          <a:lstStyle/>
          <a:p>
            <a:r>
              <a:rPr lang="en-GB" altLang="en-US" sz="4000" smtClean="0"/>
              <a:t>What is the output of this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486400"/>
            <a:ext cx="7772400" cy="1143000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GB" dirty="0" smtClean="0"/>
              <a:t>A. Compilation error</a:t>
            </a:r>
          </a:p>
          <a:p>
            <a:pPr>
              <a:defRPr/>
            </a:pPr>
            <a:r>
              <a:rPr lang="en-GB" dirty="0" smtClean="0"/>
              <a:t>B. Run time error</a:t>
            </a:r>
          </a:p>
          <a:p>
            <a:pPr>
              <a:defRPr/>
            </a:pPr>
            <a:r>
              <a:rPr lang="en-GB" dirty="0" smtClean="0"/>
              <a:t>C. Output : a, b and c 10 20 30</a:t>
            </a:r>
          </a:p>
          <a:p>
            <a:pPr>
              <a:defRPr/>
            </a:pPr>
            <a:r>
              <a:rPr lang="en-GB" dirty="0" smtClean="0"/>
              <a:t>D. None of the mentioned</a:t>
            </a:r>
            <a:endParaRPr lang="en-GB" dirty="0"/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315200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A. Compilation error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Explanation: Private members of a class cannot be accessed directly. In the above program, the variable c is a private member of class ‘Test’ and can only be accessed through its methods.</a:t>
            </a: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Object-oriented design methods cause security problems as they don’t use object-based and object-oriented programming languages</a:t>
            </a:r>
          </a:p>
          <a:p>
            <a:pPr>
              <a:defRPr/>
            </a:pPr>
            <a:endParaRPr lang="en-GB" dirty="0" smtClean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True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False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b) False</a:t>
            </a:r>
          </a:p>
          <a:p>
            <a:pPr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altLang="en-US" u="sng" dirty="0" smtClean="0"/>
              <a:t>Object-oriented</a:t>
            </a:r>
            <a:r>
              <a:rPr lang="en-GB" altLang="en-US" dirty="0" smtClean="0"/>
              <a:t> design methods have evolved to </a:t>
            </a:r>
            <a:r>
              <a:rPr lang="en-GB" altLang="en-US" u="sng" dirty="0" smtClean="0"/>
              <a:t>help developers </a:t>
            </a:r>
            <a:r>
              <a:rPr lang="en-GB" altLang="en-US" i="1" dirty="0" smtClean="0">
                <a:solidFill>
                  <a:srgbClr val="FF0000"/>
                </a:solidFill>
              </a:rPr>
              <a:t>exploit</a:t>
            </a:r>
            <a:r>
              <a:rPr lang="en-GB" altLang="en-US" dirty="0" smtClean="0"/>
              <a:t> the expressive power of </a:t>
            </a:r>
            <a:r>
              <a:rPr lang="en-GB" altLang="en-US" i="1" dirty="0" smtClean="0">
                <a:solidFill>
                  <a:srgbClr val="FF0000"/>
                </a:solidFill>
              </a:rPr>
              <a:t>object-based</a:t>
            </a:r>
            <a:r>
              <a:rPr lang="en-GB" altLang="en-US" dirty="0" smtClean="0"/>
              <a:t> and object-oriented programming </a:t>
            </a:r>
            <a:r>
              <a:rPr lang="en-GB" altLang="en-US" i="1" dirty="0" smtClean="0">
                <a:solidFill>
                  <a:srgbClr val="FF0000"/>
                </a:solidFill>
              </a:rPr>
              <a:t>languages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186"/>
          <a:stretch>
            <a:fillRect/>
          </a:stretch>
        </p:blipFill>
        <p:spPr bwMode="auto">
          <a:xfrm>
            <a:off x="1371600" y="2590800"/>
            <a:ext cx="60483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001000" cy="55626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dirty="0" smtClean="0"/>
              <a:t>What are the three important parts of Object-Oriented Programming (OOP)?</a:t>
            </a:r>
          </a:p>
          <a:p>
            <a:pPr>
              <a:defRPr/>
            </a:pPr>
            <a:endParaRPr lang="en-GB" dirty="0"/>
          </a:p>
          <a:p>
            <a:pPr marL="514350" indent="-514350">
              <a:buFontTx/>
              <a:buAutoNum type="alphaUcPeriod"/>
              <a:defRPr/>
            </a:pPr>
            <a:r>
              <a:rPr lang="en-GB" dirty="0" smtClean="0"/>
              <a:t>uses objects; each object is an instance of some class; classes may be related to one another via inheritance</a:t>
            </a:r>
          </a:p>
          <a:p>
            <a:pPr marL="514350" indent="-514350">
              <a:buFontTx/>
              <a:buAutoNum type="alphaUcPeriod"/>
              <a:defRPr/>
            </a:pPr>
            <a:r>
              <a:rPr lang="en-GB" dirty="0" smtClean="0"/>
              <a:t>use modules; hierarchical structure; structures must be related to one another via inheritance</a:t>
            </a:r>
          </a:p>
          <a:p>
            <a:pPr marL="514350" indent="-514350">
              <a:buFontTx/>
              <a:buAutoNum type="alphaUcPeriod"/>
              <a:defRPr/>
            </a:pPr>
            <a:r>
              <a:rPr lang="en-GB" dirty="0" smtClean="0"/>
              <a:t>hierarchical structure; collection of objects; objects must be related to one another via polymorphism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A. uses objects; each object is an instance of some class; classes may be related to one another via inheritance</a:t>
            </a:r>
          </a:p>
          <a:p>
            <a:endParaRPr lang="en-GB" altLang="en-US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three minor elements of the object model are:</a:t>
            </a:r>
          </a:p>
          <a:p>
            <a:pPr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Abstraction, Encapsulation, Inheritance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Modularity, Persistence, Concurrency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c) Concurrency, Persistence, Typing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d) Persistence, Abstraction, Concurrency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c) Concurrency, Persistence, Typing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Abstraction and encapsulation are not complementary concepts</a:t>
            </a:r>
          </a:p>
          <a:p>
            <a:pPr>
              <a:defRPr/>
            </a:pPr>
            <a:endParaRPr lang="en-GB" dirty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True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False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b) False</a:t>
            </a:r>
          </a:p>
          <a:p>
            <a:pPr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dirty="0" smtClean="0"/>
              <a:t>Abstraction and encapsulation </a:t>
            </a:r>
            <a:r>
              <a:rPr lang="en-GB" u="sng" dirty="0" smtClean="0"/>
              <a:t>are</a:t>
            </a:r>
            <a:r>
              <a:rPr lang="en-GB" dirty="0" smtClean="0"/>
              <a:t> complementary concepts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>
              <a:defRPr/>
            </a:pPr>
            <a:endParaRPr lang="en-GB" dirty="0"/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For abstraction to work, implementations must be encapsulated</a:t>
            </a:r>
          </a:p>
          <a:p>
            <a:pPr>
              <a:defRPr/>
            </a:pPr>
            <a:endParaRPr lang="en-GB" dirty="0" smtClean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True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False</a:t>
            </a:r>
            <a:endParaRPr lang="en-GB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a) True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GB" dirty="0" smtClean="0"/>
              <a:t>Why is modularity important?</a:t>
            </a:r>
          </a:p>
          <a:p>
            <a:pPr>
              <a:defRPr/>
            </a:pPr>
            <a:endParaRPr lang="en-GB" dirty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Enables us to partitioning a program into individual components can reduce its complexity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Enables us to develop more optimised algorithms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Modularity causes issues with boundaries (or interfaces) within the program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a) Enables us to partitioning a program into individual components can reduce its complexity</a:t>
            </a:r>
          </a:p>
          <a:p>
            <a:endParaRPr lang="en-GB" altLang="en-US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Case-Study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Vision to Requirements</a:t>
            </a:r>
          </a:p>
          <a:p>
            <a:r>
              <a:rPr lang="en-US" dirty="0" smtClean="0"/>
              <a:t>Manage Complex System</a:t>
            </a:r>
            <a:endParaRPr lang="en-US" dirty="0" smtClean="0"/>
          </a:p>
          <a:p>
            <a:r>
              <a:rPr lang="en-US" dirty="0" smtClean="0"/>
              <a:t>Develop </a:t>
            </a:r>
            <a:r>
              <a:rPr lang="en-US" dirty="0" smtClean="0"/>
              <a:t>Solution</a:t>
            </a:r>
          </a:p>
          <a:p>
            <a:r>
              <a:rPr lang="en-US" dirty="0" smtClean="0"/>
              <a:t>UML Diagrams/Visualize Problem/System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343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dirty="0" smtClean="0"/>
              <a:t>Encapsulation is avoided through information sharing, which is the process of showing all the secrets of an object that do not contribute to its essential characteristics</a:t>
            </a:r>
          </a:p>
          <a:p>
            <a:pPr>
              <a:defRPr/>
            </a:pPr>
            <a:endParaRPr lang="en-GB" dirty="0" smtClean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True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False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a) False</a:t>
            </a:r>
          </a:p>
          <a:p>
            <a:pPr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altLang="en-US" dirty="0" smtClean="0"/>
              <a:t>Encapsulation is </a:t>
            </a:r>
            <a:r>
              <a:rPr lang="en-GB" altLang="en-US" u="sng" dirty="0" smtClean="0"/>
              <a:t>achieved</a:t>
            </a:r>
            <a:r>
              <a:rPr lang="en-GB" altLang="en-US" dirty="0" smtClean="0"/>
              <a:t> through </a:t>
            </a:r>
            <a:r>
              <a:rPr lang="en-GB" altLang="en-US" u="sng" dirty="0" smtClean="0"/>
              <a:t>information</a:t>
            </a:r>
            <a:r>
              <a:rPr lang="en-GB" altLang="en-US" dirty="0" smtClean="0"/>
              <a:t> hiding (</a:t>
            </a:r>
            <a:r>
              <a:rPr lang="en-GB" altLang="en-US" dirty="0" smtClean="0">
                <a:solidFill>
                  <a:srgbClr val="FF0000"/>
                </a:solidFill>
              </a:rPr>
              <a:t>not just data hiding</a:t>
            </a:r>
            <a:r>
              <a:rPr lang="en-GB" altLang="en-US" dirty="0" smtClean="0"/>
              <a:t>), which is the process of </a:t>
            </a:r>
            <a:r>
              <a:rPr lang="en-GB" altLang="en-US" u="sng" dirty="0" smtClean="0"/>
              <a:t>hiding</a:t>
            </a:r>
            <a:r>
              <a:rPr lang="en-GB" altLang="en-US" dirty="0" smtClean="0"/>
              <a:t> all the secrets of an object that do not contribute to its essential characteristics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Revision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305800" cy="44958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GB" dirty="0" smtClean="0"/>
              <a:t>What is an advantage of polymorphism? 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The same program logic can be used with objects of several related types. 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Variables can be re-used in order to save memory.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c) Constructing new objects from old objects of a similar type saves time. 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d) Polymorphism is a dangerous aspect of inheritance and should be avoided.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a) The same program logic can be used with objects of several related types. </a:t>
            </a:r>
          </a:p>
          <a:p>
            <a:endParaRPr lang="en-GB" altLang="en-US" smtClean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Classification is relative to the perspective of the observer doing the classification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True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False</a:t>
            </a:r>
            <a:endParaRPr lang="en-GB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a) True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Which of the following supports the concept of hierarchical classification?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Polymorphism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Encapsulation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c) Abstraction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d) Inheritance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d) Inheritance</a:t>
            </a:r>
          </a:p>
          <a:p>
            <a:pPr>
              <a:defRPr/>
            </a:pPr>
            <a:endParaRPr lang="en-GB" dirty="0"/>
          </a:p>
          <a:p>
            <a:pPr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Use of Hierarchical classification avoids defining the properties of object explicitly at each level which have acquired their properties from higher levels.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Revision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Requirements analysis is critical to the success of a development project.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True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False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c) Depends upon the size of project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Answer</a:t>
            </a:r>
            <a:r>
              <a:rPr lang="en-GB"/>
              <a:t> </a:t>
            </a:r>
            <a:r>
              <a:rPr lang="en-GB" smtClean="0"/>
              <a:t>a)</a:t>
            </a:r>
            <a:endParaRPr lang="en-GB" dirty="0" smtClean="0"/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Explanation: Requirements must be actionable, measurable, testable, related to identified business needs or opportunities, and defined to a level of detail sufficient for system design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2672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chemeClr val="bg2">
                  <a:alpha val="47000"/>
                </a:schemeClr>
              </a:gs>
              <a:gs pos="83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838200"/>
            <a:ext cx="791755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Example Develop</a:t>
            </a:r>
          </a:p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Course Registration System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Requirements should specify ‘what’ but not ‘how’.</a:t>
            </a:r>
          </a:p>
          <a:p>
            <a:pPr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True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False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Answer: a)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Explanation: ‘What’ refers to a system’s purpose, while ‘How’ refers to a system’s structure and </a:t>
            </a:r>
            <a:r>
              <a:rPr lang="en-GB" dirty="0" err="1" smtClean="0"/>
              <a:t>behavior</a:t>
            </a:r>
            <a:r>
              <a:rPr lang="en-GB" dirty="0" smtClean="0"/>
              <a:t>.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GB" dirty="0" smtClean="0"/>
              <a:t>Revision 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r>
              <a:rPr lang="en-GB" dirty="0" smtClean="0"/>
              <a:t>List the various UML Diagram Types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057400"/>
            <a:ext cx="41338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3434557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371600"/>
            <a:ext cx="4916483" cy="50363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4506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 a “Class Diagram” a static or dynamic system model view?</a:t>
            </a:r>
          </a:p>
          <a:p>
            <a:endParaRPr lang="en-GB" dirty="0"/>
          </a:p>
          <a:p>
            <a:pPr marL="514350" indent="-514350">
              <a:buAutoNum type="alphaLcParenR"/>
            </a:pPr>
            <a:r>
              <a:rPr lang="en-GB" dirty="0" smtClean="0"/>
              <a:t>Static (or Structural)</a:t>
            </a:r>
          </a:p>
          <a:p>
            <a:pPr marL="514350" indent="-514350">
              <a:buAutoNum type="alphaLcParenR"/>
            </a:pPr>
            <a:r>
              <a:rPr lang="en-GB" dirty="0" smtClean="0"/>
              <a:t>Dynamic (</a:t>
            </a:r>
            <a:r>
              <a:rPr lang="en-GB" dirty="0" smtClean="0">
                <a:solidFill>
                  <a:schemeClr val="bg2"/>
                </a:solidFill>
              </a:rPr>
              <a:t>or </a:t>
            </a:r>
            <a:r>
              <a:rPr lang="en-GB" dirty="0" err="1">
                <a:solidFill>
                  <a:schemeClr val="bg2"/>
                </a:solidFill>
              </a:rPr>
              <a:t>B</a:t>
            </a:r>
            <a:r>
              <a:rPr lang="en-GB" dirty="0" err="1" smtClean="0">
                <a:solidFill>
                  <a:schemeClr val="bg2"/>
                </a:solidFill>
              </a:rPr>
              <a:t>ehavioral</a:t>
            </a:r>
            <a:r>
              <a:rPr lang="en-GB" b="1" dirty="0" smtClean="0">
                <a:solidFill>
                  <a:schemeClr val="bg2"/>
                </a:solidFill>
              </a:rPr>
              <a:t>)</a:t>
            </a:r>
            <a:endParaRPr lang="en-GB" dirty="0">
              <a:solidFill>
                <a:schemeClr val="bg2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8103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R"/>
            </a:pPr>
            <a:r>
              <a:rPr lang="en-GB" dirty="0"/>
              <a:t>Static (or Structural)</a:t>
            </a:r>
          </a:p>
        </p:txBody>
      </p:sp>
    </p:spTree>
    <p:extLst>
      <p:ext uri="{BB962C8B-B14F-4D97-AF65-F5344CB8AC3E}">
        <p14:creationId xmlns:p14="http://schemas.microsoft.com/office/powerpoint/2010/main" xmlns="" val="8885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077200" cy="4114800"/>
          </a:xfrm>
        </p:spPr>
        <p:txBody>
          <a:bodyPr/>
          <a:lstStyle/>
          <a:p>
            <a:r>
              <a:rPr lang="en-GB" dirty="0"/>
              <a:t>The three essential elements of a deployment diagram </a:t>
            </a:r>
            <a:r>
              <a:rPr lang="en-GB" dirty="0" smtClean="0"/>
              <a:t>are: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a) nodes, connections and their elements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GB" dirty="0" smtClean="0"/>
              <a:t>) </a:t>
            </a:r>
            <a:r>
              <a:rPr lang="en-GB" dirty="0" err="1"/>
              <a:t>artifacts</a:t>
            </a:r>
            <a:r>
              <a:rPr lang="en-GB" dirty="0"/>
              <a:t>, nodes, </a:t>
            </a:r>
            <a:r>
              <a:rPr lang="en-GB" dirty="0" smtClean="0"/>
              <a:t>and their connections</a:t>
            </a:r>
          </a:p>
          <a:p>
            <a:pPr marL="0" indent="0">
              <a:buNone/>
            </a:pPr>
            <a:r>
              <a:rPr lang="en-GB" dirty="0" smtClean="0"/>
              <a:t>c) elements, relationships and connectors</a:t>
            </a:r>
          </a:p>
          <a:p>
            <a:pPr marL="0" indent="0">
              <a:buNone/>
            </a:pPr>
            <a:r>
              <a:rPr lang="en-GB" dirty="0" smtClean="0"/>
              <a:t>d) inheritance, relationships and connectors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848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b) </a:t>
            </a:r>
            <a:r>
              <a:rPr lang="en-GB" dirty="0" err="1"/>
              <a:t>artifacts</a:t>
            </a:r>
            <a:r>
              <a:rPr lang="en-GB" dirty="0"/>
              <a:t>, nodes, and their connections</a:t>
            </a:r>
          </a:p>
        </p:txBody>
      </p:sp>
    </p:spTree>
    <p:extLst>
      <p:ext uri="{BB962C8B-B14F-4D97-AF65-F5344CB8AC3E}">
        <p14:creationId xmlns:p14="http://schemas.microsoft.com/office/powerpoint/2010/main" xmlns="" val="79985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274"/>
            <a:ext cx="7772400" cy="1143000"/>
          </a:xfrm>
        </p:spPr>
        <p:txBody>
          <a:bodyPr/>
          <a:lstStyle/>
          <a:p>
            <a:r>
              <a:rPr lang="en-GB" dirty="0" smtClean="0"/>
              <a:t>Revision 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874"/>
            <a:ext cx="7772400" cy="4114800"/>
          </a:xfrm>
        </p:spPr>
        <p:txBody>
          <a:bodyPr/>
          <a:lstStyle/>
          <a:p>
            <a:r>
              <a:rPr lang="en-GB" dirty="0" smtClean="0"/>
              <a:t>Draw the notations </a:t>
            </a:r>
            <a:r>
              <a:rPr lang="en-GB" dirty="0"/>
              <a:t>for the different types of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r="42743"/>
          <a:stretch/>
        </p:blipFill>
        <p:spPr>
          <a:xfrm>
            <a:off x="2514600" y="3095625"/>
            <a:ext cx="2404897" cy="3076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56604" b="88285"/>
          <a:stretch/>
        </p:blipFill>
        <p:spPr>
          <a:xfrm>
            <a:off x="4756691" y="3079452"/>
            <a:ext cx="2002736" cy="3963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558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2286000"/>
            <a:ext cx="4616312" cy="33813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6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Course Registration System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we trying to build?</a:t>
            </a:r>
          </a:p>
          <a:p>
            <a:r>
              <a:rPr lang="en-US" dirty="0" smtClean="0"/>
              <a:t>Customer’s problem?</a:t>
            </a:r>
          </a:p>
          <a:p>
            <a:r>
              <a:rPr lang="en-US" dirty="0" smtClean="0"/>
              <a:t>Expand upon the vision statement and associated high-level requirements and constraints</a:t>
            </a:r>
          </a:p>
          <a:p>
            <a:r>
              <a:rPr lang="en-US" dirty="0" smtClean="0"/>
              <a:t>Researching/evidencing</a:t>
            </a:r>
          </a:p>
          <a:p>
            <a:pPr lvl="1"/>
            <a:r>
              <a:rPr lang="en-US" dirty="0" smtClean="0"/>
              <a:t>Facts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Briefly summarize the importance of </a:t>
            </a:r>
            <a:r>
              <a:rPr lang="en-GB" dirty="0"/>
              <a:t>using </a:t>
            </a:r>
            <a:r>
              <a:rPr lang="en-GB" dirty="0" smtClean="0"/>
              <a:t>inheritance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3761747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95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Inheritance is one of the most powerful features of object oriented programming. Most important advantages of inheritance are</a:t>
            </a:r>
            <a:r>
              <a:rPr lang="en-GB" dirty="0" smtClean="0"/>
              <a:t>:</a:t>
            </a:r>
            <a:endParaRPr lang="en-GB" dirty="0"/>
          </a:p>
          <a:p>
            <a:r>
              <a:rPr lang="en-GB" dirty="0"/>
              <a:t>Reusability </a:t>
            </a:r>
            <a:endParaRPr lang="en-GB" dirty="0" smtClean="0"/>
          </a:p>
          <a:p>
            <a:r>
              <a:rPr lang="en-GB" dirty="0" smtClean="0"/>
              <a:t>Saves </a:t>
            </a:r>
            <a:r>
              <a:rPr lang="en-GB" dirty="0"/>
              <a:t>times and efforts </a:t>
            </a:r>
            <a:endParaRPr lang="en-GB" dirty="0" smtClean="0"/>
          </a:p>
          <a:p>
            <a:r>
              <a:rPr lang="en-GB" dirty="0" smtClean="0"/>
              <a:t>Closeness </a:t>
            </a:r>
            <a:r>
              <a:rPr lang="en-GB" dirty="0"/>
              <a:t>with the real world </a:t>
            </a:r>
          </a:p>
          <a:p>
            <a:r>
              <a:rPr lang="en-GB" dirty="0" smtClean="0"/>
              <a:t>Easy </a:t>
            </a:r>
            <a:r>
              <a:rPr lang="en-GB" dirty="0"/>
              <a:t>modification </a:t>
            </a:r>
            <a:endParaRPr lang="en-GB" dirty="0" smtClean="0"/>
          </a:p>
          <a:p>
            <a:r>
              <a:rPr lang="en-GB" dirty="0" smtClean="0"/>
              <a:t>Transitive </a:t>
            </a:r>
            <a:r>
              <a:rPr lang="en-GB" dirty="0"/>
              <a:t>Nature of </a:t>
            </a:r>
            <a:r>
              <a:rPr lang="en-GB" dirty="0" smtClean="0"/>
              <a:t>inheritance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431457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do you mean by overloading of a function? When do you use this concept? Give an example of function overloading?</a:t>
            </a:r>
          </a:p>
        </p:txBody>
      </p:sp>
    </p:spTree>
    <p:extLst>
      <p:ext uri="{BB962C8B-B14F-4D97-AF65-F5344CB8AC3E}">
        <p14:creationId xmlns="" xmlns:p14="http://schemas.microsoft.com/office/powerpoint/2010/main" val="549163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244600"/>
            <a:ext cx="7772400" cy="492760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Function overloading is a technique where </a:t>
            </a:r>
            <a:r>
              <a:rPr lang="en-GB" dirty="0">
                <a:solidFill>
                  <a:srgbClr val="FF0000"/>
                </a:solidFill>
              </a:rPr>
              <a:t>several function declarations </a:t>
            </a:r>
            <a:r>
              <a:rPr lang="en-GB" dirty="0"/>
              <a:t>are specified with a </a:t>
            </a:r>
            <a:r>
              <a:rPr lang="en-GB" dirty="0">
                <a:solidFill>
                  <a:srgbClr val="FF0000"/>
                </a:solidFill>
              </a:rPr>
              <a:t>same name </a:t>
            </a:r>
            <a:r>
              <a:rPr lang="en-GB" dirty="0"/>
              <a:t>that can perform similar tasks, but on different data </a:t>
            </a:r>
            <a:r>
              <a:rPr lang="en-GB" dirty="0" smtClean="0"/>
              <a:t>types (</a:t>
            </a:r>
            <a:r>
              <a:rPr lang="en-GB" dirty="0"/>
              <a:t>distinguished by their number and type of arguments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 smtClean="0"/>
              <a:t>Example</a:t>
            </a:r>
          </a:p>
          <a:p>
            <a:pPr marL="0" indent="0">
              <a:buNone/>
            </a:pPr>
            <a:r>
              <a:rPr lang="en-GB" dirty="0" err="1"/>
              <a:t>int</a:t>
            </a:r>
            <a:r>
              <a:rPr lang="en-GB" dirty="0"/>
              <a:t> add (</a:t>
            </a:r>
            <a:r>
              <a:rPr lang="en-GB" dirty="0" err="1"/>
              <a:t>int</a:t>
            </a:r>
            <a:r>
              <a:rPr lang="en-GB" dirty="0"/>
              <a:t> a, </a:t>
            </a:r>
            <a:r>
              <a:rPr lang="en-GB" dirty="0" err="1"/>
              <a:t>int</a:t>
            </a:r>
            <a:r>
              <a:rPr lang="en-GB" dirty="0"/>
              <a:t> b);</a:t>
            </a:r>
          </a:p>
          <a:p>
            <a:pPr marL="0" indent="0">
              <a:buNone/>
            </a:pPr>
            <a:r>
              <a:rPr lang="en-GB" dirty="0" err="1"/>
              <a:t>int</a:t>
            </a:r>
            <a:r>
              <a:rPr lang="en-GB" dirty="0"/>
              <a:t> add (</a:t>
            </a:r>
            <a:r>
              <a:rPr lang="en-GB" dirty="0" err="1"/>
              <a:t>int</a:t>
            </a:r>
            <a:r>
              <a:rPr lang="en-GB" dirty="0"/>
              <a:t> a, </a:t>
            </a:r>
            <a:r>
              <a:rPr lang="en-GB" dirty="0" err="1"/>
              <a:t>int</a:t>
            </a:r>
            <a:r>
              <a:rPr lang="en-GB" dirty="0"/>
              <a:t> b, </a:t>
            </a:r>
            <a:r>
              <a:rPr lang="en-GB" dirty="0" err="1"/>
              <a:t>int</a:t>
            </a:r>
            <a:r>
              <a:rPr lang="en-GB" dirty="0"/>
              <a:t> c);</a:t>
            </a:r>
          </a:p>
          <a:p>
            <a:pPr marL="0" indent="0">
              <a:buNone/>
            </a:pPr>
            <a:r>
              <a:rPr lang="en-GB" dirty="0"/>
              <a:t>float add (float a, float b</a:t>
            </a:r>
            <a:r>
              <a:rPr lang="en-GB" dirty="0" smtClean="0"/>
              <a:t>);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Hence, overloaded </a:t>
            </a:r>
            <a:r>
              <a:rPr lang="en-GB" dirty="0" smtClean="0"/>
              <a:t>functions perform </a:t>
            </a:r>
            <a:r>
              <a:rPr lang="en-GB" dirty="0"/>
              <a:t>different activities depending upon the kind of data sent to </a:t>
            </a:r>
            <a:r>
              <a:rPr lang="en-GB" dirty="0" smtClean="0"/>
              <a:t>them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12284612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List the </a:t>
            </a:r>
            <a:r>
              <a:rPr lang="en-GB" dirty="0"/>
              <a:t>difference between Polymorphism and Overloading?</a:t>
            </a:r>
          </a:p>
        </p:txBody>
      </p:sp>
    </p:spTree>
    <p:extLst>
      <p:ext uri="{BB962C8B-B14F-4D97-AF65-F5344CB8AC3E}">
        <p14:creationId xmlns="" xmlns:p14="http://schemas.microsoft.com/office/powerpoint/2010/main" val="2310068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Polymorphism</a:t>
            </a:r>
          </a:p>
          <a:p>
            <a:pPr marL="0" indent="0">
              <a:buNone/>
            </a:pPr>
            <a:r>
              <a:rPr lang="en-GB" sz="2400" dirty="0"/>
              <a:t>Polymorphism is an important concept of OOPS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r>
              <a:rPr lang="en-GB" sz="2400" dirty="0"/>
              <a:t>Polymorphism means ability of one object to take many different forms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r>
              <a:rPr lang="en-GB" sz="2400" dirty="0" smtClean="0"/>
              <a:t>Two main types </a:t>
            </a:r>
            <a:r>
              <a:rPr lang="en-GB" sz="2400" dirty="0"/>
              <a:t>of polymorphism:</a:t>
            </a:r>
          </a:p>
          <a:p>
            <a:pPr marL="0" indent="0">
              <a:buNone/>
            </a:pPr>
            <a:r>
              <a:rPr lang="en-GB" sz="2400" dirty="0"/>
              <a:t>Runtime </a:t>
            </a:r>
            <a:r>
              <a:rPr lang="en-GB" sz="2400" dirty="0" smtClean="0"/>
              <a:t>polymorphism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Compile </a:t>
            </a:r>
            <a:r>
              <a:rPr lang="en-GB" sz="2400" dirty="0" smtClean="0"/>
              <a:t>time polymorphism</a:t>
            </a:r>
            <a:endParaRPr lang="en-GB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1148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Overloading</a:t>
            </a:r>
          </a:p>
          <a:p>
            <a:pPr marL="0" indent="0">
              <a:buNone/>
            </a:pPr>
            <a:r>
              <a:rPr lang="en-GB" sz="2400" dirty="0"/>
              <a:t>Overloading is the mechanism to implement </a:t>
            </a:r>
            <a:r>
              <a:rPr lang="en-GB" sz="2400" dirty="0" smtClean="0"/>
              <a:t>polymorphism.</a:t>
            </a: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Overloading is the mechanism to use the same thing for different purposes.</a:t>
            </a:r>
          </a:p>
        </p:txBody>
      </p:sp>
    </p:spTree>
    <p:extLst>
      <p:ext uri="{BB962C8B-B14F-4D97-AF65-F5344CB8AC3E}">
        <p14:creationId xmlns="" xmlns:p14="http://schemas.microsoft.com/office/powerpoint/2010/main" val="16900021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development approach </a:t>
            </a:r>
            <a:r>
              <a:rPr lang="en-US" smtClean="0"/>
              <a:t>is the waterfall </a:t>
            </a:r>
            <a:r>
              <a:rPr lang="en-US" dirty="0" smtClean="0"/>
              <a:t>model?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a) incremental development approach</a:t>
            </a:r>
          </a:p>
          <a:p>
            <a:pPr>
              <a:buNone/>
            </a:pPr>
            <a:r>
              <a:rPr lang="en-US" dirty="0" smtClean="0"/>
              <a:t>b) iterative development approach</a:t>
            </a:r>
          </a:p>
          <a:p>
            <a:pPr>
              <a:buNone/>
            </a:pPr>
            <a:r>
              <a:rPr lang="en-US" dirty="0" smtClean="0"/>
              <a:t>c) static development approach</a:t>
            </a:r>
          </a:p>
          <a:p>
            <a:pPr>
              <a:buNone/>
            </a:pPr>
            <a:r>
              <a:rPr lang="en-US" dirty="0" smtClean="0"/>
              <a:t>d) behavioral development approach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a) incremental development approach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four lifecycle phases for SCRUM?</a:t>
            </a:r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8140" y="4800600"/>
            <a:ext cx="229486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911561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SCRUM</a:t>
            </a:r>
            <a:r>
              <a:rPr lang="en-US" dirty="0"/>
              <a:t> lifecycle includes </a:t>
            </a:r>
            <a:r>
              <a:rPr lang="en-US" dirty="0">
                <a:solidFill>
                  <a:srgbClr val="FF0000"/>
                </a:solidFill>
              </a:rPr>
              <a:t>four</a:t>
            </a:r>
            <a:r>
              <a:rPr lang="en-US" dirty="0"/>
              <a:t> </a:t>
            </a:r>
            <a:r>
              <a:rPr lang="en-US" dirty="0" smtClean="0"/>
              <a:t>phases: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i="1" dirty="0" smtClean="0">
                <a:solidFill>
                  <a:schemeClr val="bg1"/>
                </a:solidFill>
              </a:rPr>
              <a:t>Planning</a:t>
            </a:r>
          </a:p>
          <a:p>
            <a:pPr marL="514350" indent="-514350">
              <a:buAutoNum type="arabicPeriod"/>
            </a:pPr>
            <a:r>
              <a:rPr lang="en-US" i="1" dirty="0" smtClean="0">
                <a:solidFill>
                  <a:schemeClr val="bg1"/>
                </a:solidFill>
              </a:rPr>
              <a:t>Staging</a:t>
            </a:r>
          </a:p>
          <a:p>
            <a:pPr marL="514350" indent="-514350">
              <a:buAutoNum type="arabicPeriod"/>
            </a:pPr>
            <a:r>
              <a:rPr lang="en-US" i="1" dirty="0" smtClean="0">
                <a:solidFill>
                  <a:schemeClr val="bg1"/>
                </a:solidFill>
              </a:rPr>
              <a:t>Development</a:t>
            </a:r>
          </a:p>
          <a:p>
            <a:pPr marL="514350" indent="-514350">
              <a:buAutoNum type="arabicPeriod"/>
            </a:pPr>
            <a:r>
              <a:rPr lang="en-US" i="1" dirty="0" smtClean="0">
                <a:solidFill>
                  <a:schemeClr val="bg1"/>
                </a:solidFill>
              </a:rPr>
              <a:t>Release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74612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simplified perspective of the problem</a:t>
            </a:r>
          </a:p>
          <a:p>
            <a:r>
              <a:rPr lang="en-US" dirty="0" smtClean="0"/>
              <a:t>Levels to manage the complexity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 smtClean="0"/>
              <a:t>Write down </a:t>
            </a:r>
            <a:r>
              <a:rPr lang="en-GB" dirty="0" smtClean="0"/>
              <a:t>the differences between Agile and Plan-Driven development</a:t>
            </a:r>
          </a:p>
          <a:p>
            <a:pPr>
              <a:buNone/>
            </a:pPr>
            <a:r>
              <a:rPr lang="en-GB" dirty="0" smtClean="0"/>
              <a:t>   (5 Minutes)</a:t>
            </a:r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68140" y="4800600"/>
            <a:ext cx="229486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407493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609600"/>
            <a:ext cx="3868737" cy="6172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Project is small</a:t>
            </a:r>
          </a:p>
          <a:p>
            <a:r>
              <a:rPr lang="en-US" sz="1600" dirty="0" smtClean="0"/>
              <a:t>Experienced teams with a wide range of abilities take part</a:t>
            </a:r>
          </a:p>
          <a:p>
            <a:r>
              <a:rPr lang="en-US" sz="1600" dirty="0" smtClean="0"/>
              <a:t>Teams are self-starters, independent leaders and others who are self-directing</a:t>
            </a:r>
          </a:p>
          <a:p>
            <a:r>
              <a:rPr lang="en-US" sz="1600" dirty="0" smtClean="0"/>
              <a:t>Project is an in-house project and the team co-located</a:t>
            </a:r>
          </a:p>
          <a:p>
            <a:r>
              <a:rPr lang="en-US" sz="1600" dirty="0" smtClean="0"/>
              <a:t>System is new with lots of unknowns</a:t>
            </a:r>
          </a:p>
          <a:p>
            <a:r>
              <a:rPr lang="en-US" sz="1600" dirty="0" smtClean="0"/>
              <a:t>Requirements must be discovered</a:t>
            </a:r>
          </a:p>
          <a:p>
            <a:r>
              <a:rPr lang="en-US" sz="1600" dirty="0" smtClean="0"/>
              <a:t>Requirements and environment are volatile with high change rates</a:t>
            </a:r>
          </a:p>
          <a:p>
            <a:r>
              <a:rPr lang="en-US" sz="1600" dirty="0" smtClean="0"/>
              <a:t>End-user environment is flexible</a:t>
            </a:r>
          </a:p>
          <a:p>
            <a:r>
              <a:rPr lang="en-US" sz="1600" dirty="0" smtClean="0"/>
              <a:t>Relationship with customer is close and collaborative</a:t>
            </a:r>
          </a:p>
          <a:p>
            <a:r>
              <a:rPr lang="en-US" sz="1600" dirty="0" smtClean="0"/>
              <a:t>Customer is readily available dedicated and co-located</a:t>
            </a:r>
          </a:p>
          <a:p>
            <a:r>
              <a:rPr lang="en-US" sz="1600" dirty="0" smtClean="0"/>
              <a:t>High trust environment exists within the development teams and customer</a:t>
            </a:r>
          </a:p>
          <a:p>
            <a:r>
              <a:rPr lang="en-US" sz="1600" dirty="0" smtClean="0"/>
              <a:t>Rapid value and high-responsiveness are required</a:t>
            </a:r>
            <a:endParaRPr lang="en-US" sz="1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609600"/>
            <a:ext cx="3887788" cy="6172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Project is large</a:t>
            </a:r>
          </a:p>
          <a:p>
            <a:r>
              <a:rPr lang="en-US" sz="1600" dirty="0" smtClean="0"/>
              <a:t>Teams include varied capabilities and skill sets</a:t>
            </a:r>
          </a:p>
          <a:p>
            <a:r>
              <a:rPr lang="en-US" sz="1600" dirty="0" smtClean="0"/>
              <a:t>Teams are geographically distributed and/or outsourced</a:t>
            </a:r>
          </a:p>
          <a:p>
            <a:r>
              <a:rPr lang="en-US" sz="1600" dirty="0" smtClean="0"/>
              <a:t>Project is of strategic importance</a:t>
            </a:r>
          </a:p>
          <a:p>
            <a:r>
              <a:rPr lang="en-US" sz="1600" dirty="0" smtClean="0"/>
              <a:t>System is well understood (scope and features set)</a:t>
            </a:r>
          </a:p>
          <a:p>
            <a:r>
              <a:rPr lang="en-US" sz="1600" dirty="0" smtClean="0"/>
              <a:t>Requirements are fairly stable</a:t>
            </a:r>
          </a:p>
          <a:p>
            <a:r>
              <a:rPr lang="en-US" sz="1600" dirty="0" smtClean="0"/>
              <a:t>System is large and complex (critical safety/high reliability requirements)</a:t>
            </a:r>
          </a:p>
          <a:p>
            <a:r>
              <a:rPr lang="en-US" sz="1600" dirty="0" smtClean="0"/>
              <a:t>Project stakeholders have a weak relationship with the development team</a:t>
            </a:r>
          </a:p>
          <a:p>
            <a:r>
              <a:rPr lang="en-US" sz="1600" dirty="0" smtClean="0"/>
              <a:t>External legal concerns</a:t>
            </a:r>
          </a:p>
          <a:p>
            <a:r>
              <a:rPr lang="en-US" sz="1600" dirty="0" smtClean="0"/>
              <a:t>Focus is on a strong, quantitative process improvement</a:t>
            </a:r>
          </a:p>
          <a:p>
            <a:r>
              <a:rPr lang="en-US" sz="1600" dirty="0" smtClean="0"/>
              <a:t>Definition and management of process are important</a:t>
            </a:r>
          </a:p>
          <a:p>
            <a:r>
              <a:rPr lang="en-US" sz="1600" dirty="0" smtClean="0"/>
              <a:t>Predictability and stability of process are important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76200"/>
            <a:ext cx="5141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Agile                                    Plan-Driven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9000" y="0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Answer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53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Summary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Example Problem/Solution</a:t>
            </a:r>
          </a:p>
          <a:p>
            <a:r>
              <a:rPr lang="en-GB" altLang="en-US" dirty="0" smtClean="0"/>
              <a:t>Review Questions</a:t>
            </a:r>
          </a:p>
          <a:p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This Week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Review Slides</a:t>
            </a:r>
          </a:p>
          <a:p>
            <a:r>
              <a:rPr lang="en-GB" altLang="en-US" dirty="0" smtClean="0"/>
              <a:t>Coursework</a:t>
            </a:r>
          </a:p>
          <a:p>
            <a:r>
              <a:rPr lang="en-GB" altLang="en-US" dirty="0" smtClean="0"/>
              <a:t>Reviewing Quiz Questions</a:t>
            </a:r>
          </a:p>
          <a:p>
            <a:r>
              <a:rPr lang="en-GB" altLang="en-US" dirty="0" smtClean="0"/>
              <a:t>Reviewing Associated Chapter</a:t>
            </a:r>
          </a:p>
          <a:p>
            <a:pPr>
              <a:buNone/>
            </a:pPr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Questions/Discussion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Engineering Steps</a:t>
            </a:r>
          </a:p>
          <a:p>
            <a:r>
              <a:rPr lang="en-US" dirty="0" smtClean="0"/>
              <a:t>Realization of a Successful System</a:t>
            </a:r>
          </a:p>
          <a:p>
            <a:r>
              <a:rPr lang="en-US" dirty="0" smtClean="0"/>
              <a:t>System Requirements</a:t>
            </a:r>
          </a:p>
          <a:p>
            <a:r>
              <a:rPr lang="en-US" dirty="0" smtClean="0"/>
              <a:t>Elements and Sub-Systems</a:t>
            </a:r>
          </a:p>
          <a:p>
            <a:r>
              <a:rPr lang="en-US" dirty="0" smtClean="0"/>
              <a:t>Allocation and Interconnection </a:t>
            </a:r>
          </a:p>
          <a:p>
            <a:pPr lvl="1"/>
            <a:r>
              <a:rPr lang="en-US" dirty="0" smtClean="0"/>
              <a:t>Meet the System Requirements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533400"/>
            <a:ext cx="7772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 smtClean="0">
                <a:solidFill>
                  <a:schemeClr val="bg2"/>
                </a:solidFill>
              </a:rPr>
              <a:t>Vision Statement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Provide an effective and affordable course registration service for students</a:t>
            </a:r>
          </a:p>
          <a:p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 smtClean="0">
                <a:solidFill>
                  <a:schemeClr val="bg2"/>
                </a:solidFill>
              </a:rPr>
              <a:t>Functional Requirements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Provide course registration service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Operate the course registration service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Maintain the course registration service</a:t>
            </a:r>
          </a:p>
          <a:p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 smtClean="0">
                <a:solidFill>
                  <a:schemeClr val="bg2"/>
                </a:solidFill>
              </a:rPr>
              <a:t>Nonfunctional Requirements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Level of reliability to ensure adequate service guarantees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Sufficient accuracy to support current and future user needs</a:t>
            </a:r>
          </a:p>
          <a:p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 smtClean="0">
                <a:solidFill>
                  <a:schemeClr val="bg2"/>
                </a:solidFill>
              </a:rPr>
              <a:t>Constraints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Compatibility with other systems/standards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Maximal use of commercial-off-the-shelf (COTS) hardware and software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</TotalTime>
  <Words>1648</Words>
  <Application>Microsoft Office PowerPoint</Application>
  <PresentationFormat>On-screen Show (4:3)</PresentationFormat>
  <Paragraphs>321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Default Design</vt:lpstr>
      <vt:lpstr>Examples</vt:lpstr>
      <vt:lpstr>Outline</vt:lpstr>
      <vt:lpstr>Group Project</vt:lpstr>
      <vt:lpstr>Case-Study Example</vt:lpstr>
      <vt:lpstr>Slide 5</vt:lpstr>
      <vt:lpstr>Course Registration System</vt:lpstr>
      <vt:lpstr>Simplification</vt:lpstr>
      <vt:lpstr>Ground-Work</vt:lpstr>
      <vt:lpstr>Slide 9</vt:lpstr>
      <vt:lpstr>Basic Mechanics</vt:lpstr>
      <vt:lpstr>Activity Diagram</vt:lpstr>
      <vt:lpstr>Collaboration Diagram</vt:lpstr>
      <vt:lpstr>Sequence Diagram</vt:lpstr>
      <vt:lpstr>Use Case Diagram</vt:lpstr>
      <vt:lpstr>Class Diagram</vt:lpstr>
      <vt:lpstr>Deployment Diagram</vt:lpstr>
      <vt:lpstr>Component Diagram</vt:lpstr>
      <vt:lpstr>State Chart Diagram</vt:lpstr>
      <vt:lpstr>Design/Verification</vt:lpstr>
      <vt:lpstr>Slide 20</vt:lpstr>
      <vt:lpstr>Slide 21</vt:lpstr>
      <vt:lpstr>Question</vt:lpstr>
      <vt:lpstr>Answer</vt:lpstr>
      <vt:lpstr>Question</vt:lpstr>
      <vt:lpstr>Answer</vt:lpstr>
      <vt:lpstr>What is the output of this Program?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Revision Question</vt:lpstr>
      <vt:lpstr>Answer</vt:lpstr>
      <vt:lpstr>Question</vt:lpstr>
      <vt:lpstr>Answer</vt:lpstr>
      <vt:lpstr>Question</vt:lpstr>
      <vt:lpstr>Answer </vt:lpstr>
      <vt:lpstr>Revision Question</vt:lpstr>
      <vt:lpstr>Answer</vt:lpstr>
      <vt:lpstr>Question</vt:lpstr>
      <vt:lpstr>Answer</vt:lpstr>
      <vt:lpstr>Revision Question</vt:lpstr>
      <vt:lpstr>Answer</vt:lpstr>
      <vt:lpstr>Question</vt:lpstr>
      <vt:lpstr>Answer</vt:lpstr>
      <vt:lpstr>Question</vt:lpstr>
      <vt:lpstr>Answer</vt:lpstr>
      <vt:lpstr>Revision 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Slide 71</vt:lpstr>
      <vt:lpstr>Slide 72</vt:lpstr>
      <vt:lpstr>Summary</vt:lpstr>
      <vt:lpstr>This Week</vt:lpstr>
      <vt:lpstr>Questions/Discussion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authorised user</cp:lastModifiedBy>
  <cp:revision>137</cp:revision>
  <dcterms:created xsi:type="dcterms:W3CDTF">1601-01-01T00:00:00Z</dcterms:created>
  <dcterms:modified xsi:type="dcterms:W3CDTF">2017-12-05T08:10:34Z</dcterms:modified>
</cp:coreProperties>
</file>